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307" r:id="rId4"/>
    <p:sldId id="258" r:id="rId5"/>
    <p:sldId id="273" r:id="rId6"/>
    <p:sldId id="301" r:id="rId7"/>
    <p:sldId id="302" r:id="rId8"/>
    <p:sldId id="292" r:id="rId9"/>
    <p:sldId id="268" r:id="rId10"/>
    <p:sldId id="269" r:id="rId11"/>
    <p:sldId id="270" r:id="rId12"/>
    <p:sldId id="271" r:id="rId13"/>
    <p:sldId id="274" r:id="rId14"/>
    <p:sldId id="261" r:id="rId15"/>
    <p:sldId id="293" r:id="rId16"/>
    <p:sldId id="275" r:id="rId17"/>
    <p:sldId id="308" r:id="rId18"/>
    <p:sldId id="312" r:id="rId19"/>
    <p:sldId id="291" r:id="rId20"/>
    <p:sldId id="295" r:id="rId21"/>
    <p:sldId id="294" r:id="rId22"/>
    <p:sldId id="310" r:id="rId23"/>
    <p:sldId id="277" r:id="rId24"/>
    <p:sldId id="313" r:id="rId25"/>
    <p:sldId id="265" r:id="rId26"/>
    <p:sldId id="311" r:id="rId27"/>
    <p:sldId id="280" r:id="rId28"/>
    <p:sldId id="278" r:id="rId29"/>
    <p:sldId id="314" r:id="rId30"/>
    <p:sldId id="297" r:id="rId31"/>
    <p:sldId id="315" r:id="rId32"/>
    <p:sldId id="317" r:id="rId33"/>
    <p:sldId id="316" r:id="rId34"/>
    <p:sldId id="318" r:id="rId35"/>
    <p:sldId id="303" r:id="rId36"/>
    <p:sldId id="266" r:id="rId37"/>
    <p:sldId id="299" r:id="rId38"/>
    <p:sldId id="322" r:id="rId39"/>
    <p:sldId id="306" r:id="rId40"/>
    <p:sldId id="323" r:id="rId41"/>
    <p:sldId id="324" r:id="rId42"/>
    <p:sldId id="321" r:id="rId43"/>
    <p:sldId id="296" r:id="rId44"/>
    <p:sldId id="325" r:id="rId45"/>
    <p:sldId id="320" r:id="rId46"/>
    <p:sldId id="326" r:id="rId47"/>
    <p:sldId id="304" r:id="rId48"/>
    <p:sldId id="264" r:id="rId49"/>
    <p:sldId id="319" r:id="rId50"/>
    <p:sldId id="30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Santos" initials="FS" lastIdx="1" clrIdx="0">
    <p:extLst>
      <p:ext uri="{19B8F6BF-5375-455C-9EA6-DF929625EA0E}">
        <p15:presenceInfo xmlns:p15="http://schemas.microsoft.com/office/powerpoint/2012/main" userId="b14ae3e98e62e7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8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7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53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x-none" altLang="pt-BR">
                <a:sym typeface="+mn-ea"/>
              </a:rPr>
              <a:t>Hz, ciclos por segundos</a:t>
            </a:r>
            <a:endParaRPr lang="pt-B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045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374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38738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5285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05344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047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2882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34100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0852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441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35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6336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8248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210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2579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1272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lvl="0"/>
            <a:fld id="{9A0DB2DC-4C9A-4742-B13C-FB6460FD3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03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en-US"/>
              <a:t>Arduino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void loop () {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 dirty="0"/>
              <a:t>Roda em um loop infinito até o arduino ser desligado.</a:t>
            </a:r>
            <a:endParaRPr lang="en-US" altLang="en-US" dirty="0"/>
          </a:p>
          <a:p>
            <a:r>
              <a:rPr lang="x-none" altLang="en-US" dirty="0"/>
              <a:t>É aonde se coloca os blocos de código referentes a checagem de entradas e a interação com as saidas;</a:t>
            </a:r>
            <a:endParaRPr lang="en-US" altLang="en-US" dirty="0"/>
          </a:p>
          <a:p>
            <a:r>
              <a:rPr lang="en-US" altLang="en-US" dirty="0"/>
              <a:t>O</a:t>
            </a:r>
            <a:r>
              <a:rPr lang="pt-BR" altLang="en-US" dirty="0"/>
              <a:t> código no geral, depois da “configuração” é colocado nessa função.</a:t>
            </a:r>
            <a:endParaRPr lang="x-none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pinMode (pino, OUTPUT/INPUT);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 dirty="0"/>
              <a:t>Configura o pino como sendo de entrada (INPUT) ou saida (OUTPUT).</a:t>
            </a:r>
          </a:p>
          <a:p>
            <a:r>
              <a:rPr lang="x-none" altLang="en-US" dirty="0"/>
              <a:t>Não é necessário </a:t>
            </a:r>
            <a:r>
              <a:rPr lang="en-US" altLang="en-US" dirty="0" err="1"/>
              <a:t>usar</a:t>
            </a:r>
            <a:r>
              <a:rPr lang="en-US" altLang="en-US" dirty="0"/>
              <a:t> </a:t>
            </a:r>
            <a:r>
              <a:rPr lang="en-US" altLang="en-US" dirty="0" err="1"/>
              <a:t>esse</a:t>
            </a:r>
            <a:r>
              <a:rPr lang="en-US" altLang="en-US" dirty="0"/>
              <a:t> commando se </a:t>
            </a:r>
            <a:r>
              <a:rPr lang="en-US" altLang="en-US" dirty="0" err="1"/>
              <a:t>só</a:t>
            </a:r>
            <a:r>
              <a:rPr lang="en-US" altLang="en-US" dirty="0"/>
              <a:t> for </a:t>
            </a:r>
            <a:r>
              <a:rPr lang="en-US" altLang="en-US" dirty="0" err="1"/>
              <a:t>usar</a:t>
            </a:r>
            <a:r>
              <a:rPr lang="en-US" altLang="en-US" dirty="0"/>
              <a:t> o </a:t>
            </a:r>
            <a:r>
              <a:rPr lang="en-US" altLang="en-US" dirty="0" err="1"/>
              <a:t>pino</a:t>
            </a:r>
            <a:r>
              <a:rPr lang="en-US" altLang="en-US" dirty="0"/>
              <a:t> </a:t>
            </a:r>
            <a:r>
              <a:rPr lang="x-none" altLang="en-US" dirty="0"/>
              <a:t>para analogRead e analogWrite.</a:t>
            </a:r>
          </a:p>
          <a:p>
            <a:endParaRPr lang="x-none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digitalWrite (pino, HIGH/LOW);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 dirty="0"/>
              <a:t>Configura o estado lógico da porta, como ligado (HIGH) ou desligado (LOW);</a:t>
            </a:r>
            <a:endParaRPr lang="en-US" altLang="en-US" dirty="0"/>
          </a:p>
          <a:p>
            <a:r>
              <a:rPr lang="en-US" altLang="en-US" dirty="0"/>
              <a:t>N</a:t>
            </a:r>
            <a:r>
              <a:rPr lang="pt-BR" altLang="en-US" dirty="0" err="1"/>
              <a:t>ecessita</a:t>
            </a:r>
            <a:r>
              <a:rPr lang="pt-BR" altLang="en-US" dirty="0"/>
              <a:t> que o pino seja configurado como saída (“OUTPUT”) primeiro, </a:t>
            </a:r>
            <a:r>
              <a:rPr lang="pt-BR" altLang="en-US" b="1" i="1" dirty="0" err="1"/>
              <a:t>pinMode</a:t>
            </a:r>
            <a:r>
              <a:rPr lang="pt-BR" altLang="en-US" b="1" i="1" dirty="0"/>
              <a:t>(pino, OUTPUT);</a:t>
            </a:r>
            <a:endParaRPr lang="x-none" altLang="en-US" b="1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delay(milisegundos);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Espera</a:t>
            </a:r>
            <a:r>
              <a:rPr lang="en-US" altLang="en-US" dirty="0"/>
              <a:t> (“</a:t>
            </a:r>
            <a:r>
              <a:rPr lang="en-US" altLang="en-US" dirty="0" err="1"/>
              <a:t>Pausa</a:t>
            </a:r>
            <a:r>
              <a:rPr lang="en-US" altLang="en-US" dirty="0"/>
              <a:t>”)</a:t>
            </a:r>
            <a:r>
              <a:rPr lang="x-none" altLang="en-US" dirty="0"/>
              <a:t> por x milisegundos antes de executar o comando seguinte.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x-none" altLang="en-US" dirty="0">
                <a:sym typeface="+mn-ea"/>
              </a:rPr>
              <a:t>Blink</a:t>
            </a:r>
            <a:endParaRPr lang="x-none" altLang="en-US" dirty="0"/>
          </a:p>
          <a:p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75" y="1905000"/>
            <a:ext cx="8754386" cy="28352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8A9193A-DB09-4354-9CE9-1FE1D28915F9}"/>
              </a:ext>
            </a:extLst>
          </p:cNvPr>
          <p:cNvSpPr txBox="1"/>
          <p:nvPr/>
        </p:nvSpPr>
        <p:spPr>
          <a:xfrm>
            <a:off x="2671575" y="1433147"/>
            <a:ext cx="607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Guia</a:t>
            </a:r>
            <a:r>
              <a:rPr lang="en-US" dirty="0"/>
              <a:t> “Arquivo” -&gt; “</a:t>
            </a:r>
            <a:r>
              <a:rPr lang="en-US" dirty="0" err="1"/>
              <a:t>Exemplos</a:t>
            </a:r>
            <a:r>
              <a:rPr lang="en-US" dirty="0"/>
              <a:t>” -&gt; “01.Basics” -&gt; “Blink”</a:t>
            </a:r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Tipos de variáveis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x-none" altLang="en-US" dirty="0"/>
              <a:t>int -&gt; números inteiros (entre -32.768 e 32.767)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u</a:t>
            </a:r>
            <a:r>
              <a:rPr lang="pt-BR" altLang="en-US" dirty="0" err="1"/>
              <a:t>nsigned</a:t>
            </a:r>
            <a:r>
              <a:rPr lang="pt-BR" altLang="en-US" dirty="0"/>
              <a:t> </a:t>
            </a:r>
            <a:r>
              <a:rPr lang="pt-BR" altLang="en-US" dirty="0" err="1"/>
              <a:t>int</a:t>
            </a:r>
            <a:r>
              <a:rPr lang="pt-BR" altLang="en-US" dirty="0"/>
              <a:t> -&gt; números inteiros sem sinal (entre </a:t>
            </a:r>
            <a:r>
              <a:rPr lang="pt-BR" dirty="0"/>
              <a:t>0 e 65,535)</a:t>
            </a:r>
            <a:endParaRPr lang="x-none" altLang="en-US" dirty="0"/>
          </a:p>
          <a:p>
            <a:pPr marL="0" indent="0">
              <a:buNone/>
            </a:pPr>
            <a:r>
              <a:rPr lang="x-none" altLang="en-US" dirty="0"/>
              <a:t>float -&gt; números reais com 6-7 casas de precisão depois da virgula (entre 3.4028235E+38 e -3.4028235E+38)</a:t>
            </a:r>
          </a:p>
          <a:p>
            <a:pPr marL="0" indent="0">
              <a:buNone/>
            </a:pPr>
            <a:r>
              <a:rPr lang="x-none" altLang="en-US" dirty="0"/>
              <a:t>double -&gt; números reais com o dobro de precisão do float</a:t>
            </a:r>
          </a:p>
          <a:p>
            <a:pPr marL="0" indent="0">
              <a:buNone/>
            </a:pPr>
            <a:r>
              <a:rPr lang="x-none" altLang="en-US" dirty="0"/>
              <a:t>char -&gt; um caractere</a:t>
            </a:r>
          </a:p>
          <a:p>
            <a:pPr marL="0" indent="0">
              <a:buNone/>
            </a:pPr>
            <a:r>
              <a:rPr lang="x-none" altLang="en-US" dirty="0"/>
              <a:t>String -&gt; sequencia de caracteres</a:t>
            </a:r>
            <a:endParaRPr lang="en-US" altLang="en-US" dirty="0"/>
          </a:p>
          <a:p>
            <a:pPr marL="0" indent="0">
              <a:buNone/>
            </a:pPr>
            <a:endParaRPr lang="x-none" altLang="en-US" dirty="0"/>
          </a:p>
          <a:p>
            <a:pPr marL="0" indent="0">
              <a:buNone/>
            </a:pPr>
            <a:r>
              <a:rPr lang="en-US" altLang="en-US" dirty="0"/>
              <a:t>Const int -&gt; </a:t>
            </a:r>
            <a:r>
              <a:rPr lang="en-US" altLang="en-US" dirty="0" err="1"/>
              <a:t>igual</a:t>
            </a:r>
            <a:r>
              <a:rPr lang="en-US" altLang="en-US" dirty="0"/>
              <a:t> </a:t>
            </a:r>
            <a:r>
              <a:rPr lang="en-US" altLang="en-US" dirty="0" err="1"/>
              <a:t>ao</a:t>
            </a:r>
            <a:r>
              <a:rPr lang="en-US" altLang="en-US" dirty="0"/>
              <a:t> #define</a:t>
            </a:r>
          </a:p>
          <a:p>
            <a:pPr marL="0" indent="0">
              <a:buNone/>
            </a:pPr>
            <a:endParaRPr lang="x-none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digitalRead (pino);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x-none" altLang="en-US" dirty="0"/>
              <a:t>Lê o valor do pino digital especificado, e retorna ligado (HIGH) ou desligado (LOW).</a:t>
            </a:r>
            <a:endParaRPr lang="en-US" altLang="en-US" dirty="0"/>
          </a:p>
          <a:p>
            <a:pPr marL="457200" indent="-457200"/>
            <a:r>
              <a:rPr lang="en-US" altLang="en-US" dirty="0"/>
              <a:t>P</a:t>
            </a:r>
            <a:r>
              <a:rPr lang="pt-BR" altLang="en-US" dirty="0" err="1"/>
              <a:t>recisa</a:t>
            </a:r>
            <a:r>
              <a:rPr lang="pt-BR" altLang="en-US" dirty="0"/>
              <a:t> declarar o pino como entrada (“INPUT”), </a:t>
            </a:r>
            <a:r>
              <a:rPr lang="pt-BR" altLang="en-US" b="1" i="1" dirty="0" err="1"/>
              <a:t>pinMode</a:t>
            </a:r>
            <a:r>
              <a:rPr lang="pt-BR" altLang="en-US" b="1" i="1" dirty="0"/>
              <a:t>(pino, INPUT);</a:t>
            </a:r>
            <a:endParaRPr lang="x-none" altLang="en-US" b="1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Operadores</a:t>
            </a:r>
            <a:r>
              <a:rPr lang="en-US" altLang="en-US" dirty="0"/>
              <a:t> </a:t>
            </a:r>
            <a:r>
              <a:rPr lang="en-US" altLang="en-US" dirty="0" err="1"/>
              <a:t>Booleanos</a:t>
            </a:r>
            <a:endParaRPr lang="x-none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en-US" dirty="0"/>
              <a:t>|| - </a:t>
            </a:r>
            <a:r>
              <a:rPr lang="en-US" altLang="en-US" dirty="0" err="1"/>
              <a:t>Operador</a:t>
            </a:r>
            <a:r>
              <a:rPr lang="en-US" altLang="en-US" dirty="0"/>
              <a:t> “ou” (“Or”)</a:t>
            </a:r>
          </a:p>
          <a:p>
            <a:pPr marL="457200" indent="-457200"/>
            <a:r>
              <a:rPr lang="en-US" altLang="en-US" dirty="0"/>
              <a:t>&amp;&amp; - </a:t>
            </a:r>
            <a:r>
              <a:rPr lang="en-US" altLang="en-US" dirty="0" err="1"/>
              <a:t>Operador</a:t>
            </a:r>
            <a:r>
              <a:rPr lang="en-US" altLang="en-US" dirty="0"/>
              <a:t> “e” (“And”)</a:t>
            </a:r>
          </a:p>
          <a:p>
            <a:pPr marL="457200" indent="-457200"/>
            <a:r>
              <a:rPr lang="en-US" altLang="en-US" dirty="0"/>
              <a:t>! - </a:t>
            </a:r>
            <a:r>
              <a:rPr lang="en-US" altLang="en-US" dirty="0" err="1"/>
              <a:t>Operador</a:t>
            </a:r>
            <a:r>
              <a:rPr lang="en-US" altLang="en-US" dirty="0"/>
              <a:t> “não” (“Not”)</a:t>
            </a:r>
            <a:endParaRPr lang="x-none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256322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C4878-8283-4B8B-8151-BF4868D5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BEE6CC-BDD7-4AEF-8436-35C99BC42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Crie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leds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amarelo</a:t>
            </a:r>
            <a:r>
              <a:rPr lang="en-US" dirty="0"/>
              <a:t> </a:t>
            </a:r>
            <a:r>
              <a:rPr lang="en-US" dirty="0" err="1"/>
              <a:t>alterarem</a:t>
            </a:r>
            <a:r>
              <a:rPr lang="en-US" dirty="0"/>
              <a:t> de </a:t>
            </a:r>
            <a:r>
              <a:rPr lang="en-US" dirty="0" err="1"/>
              <a:t>estado</a:t>
            </a:r>
            <a:r>
              <a:rPr lang="en-US" dirty="0"/>
              <a:t> (um </a:t>
            </a:r>
            <a:r>
              <a:rPr lang="en-US" dirty="0" err="1"/>
              <a:t>ligado</a:t>
            </a:r>
            <a:r>
              <a:rPr lang="en-US" dirty="0"/>
              <a:t> e o outro </a:t>
            </a:r>
            <a:r>
              <a:rPr lang="en-US" dirty="0" err="1"/>
              <a:t>desligado</a:t>
            </a:r>
            <a:r>
              <a:rPr lang="en-US" dirty="0"/>
              <a:t>), </a:t>
            </a:r>
            <a:r>
              <a:rPr lang="en-US" dirty="0" err="1"/>
              <a:t>como</a:t>
            </a:r>
            <a:r>
              <a:rPr lang="en-US" dirty="0"/>
              <a:t> o blink.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</a:p>
          <a:p>
            <a:r>
              <a:rPr lang="en-US" dirty="0"/>
              <a:t>LED </a:t>
            </a:r>
            <a:r>
              <a:rPr lang="en-US" dirty="0" err="1"/>
              <a:t>vermelho</a:t>
            </a:r>
            <a:r>
              <a:rPr lang="en-US" dirty="0"/>
              <a:t> </a:t>
            </a:r>
            <a:r>
              <a:rPr lang="en-US" dirty="0" err="1"/>
              <a:t>Ligado</a:t>
            </a:r>
            <a:r>
              <a:rPr lang="en-US" dirty="0"/>
              <a:t> e LED </a:t>
            </a:r>
            <a:r>
              <a:rPr lang="en-US" dirty="0" err="1"/>
              <a:t>amarelo</a:t>
            </a:r>
            <a:r>
              <a:rPr lang="en-US" dirty="0"/>
              <a:t> </a:t>
            </a:r>
            <a:r>
              <a:rPr lang="en-US" dirty="0" err="1"/>
              <a:t>Desligado</a:t>
            </a:r>
            <a:endParaRPr lang="en-US" dirty="0"/>
          </a:p>
          <a:p>
            <a:r>
              <a:rPr lang="en-US" dirty="0" err="1"/>
              <a:t>Espera</a:t>
            </a:r>
            <a:endParaRPr lang="en-US" dirty="0"/>
          </a:p>
          <a:p>
            <a:r>
              <a:rPr lang="en-US" dirty="0"/>
              <a:t>LED </a:t>
            </a:r>
            <a:r>
              <a:rPr lang="en-US" dirty="0" err="1"/>
              <a:t>vermelho</a:t>
            </a:r>
            <a:r>
              <a:rPr lang="en-US" dirty="0"/>
              <a:t> </a:t>
            </a:r>
            <a:r>
              <a:rPr lang="en-US" dirty="0" err="1"/>
              <a:t>Desligado</a:t>
            </a:r>
            <a:r>
              <a:rPr lang="en-US" dirty="0"/>
              <a:t> e LED </a:t>
            </a:r>
            <a:r>
              <a:rPr lang="en-US" dirty="0" err="1"/>
              <a:t>amarelo</a:t>
            </a:r>
            <a:r>
              <a:rPr lang="en-US" dirty="0"/>
              <a:t> </a:t>
            </a:r>
            <a:r>
              <a:rPr lang="en-US" dirty="0" err="1"/>
              <a:t>Ligado</a:t>
            </a:r>
            <a:endParaRPr lang="en-US" dirty="0"/>
          </a:p>
          <a:p>
            <a:r>
              <a:rPr lang="en-US" dirty="0" err="1"/>
              <a:t>Espera</a:t>
            </a:r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0E7E35-695C-4E83-B71D-DFAB31558F5E}"/>
              </a:ext>
            </a:extLst>
          </p:cNvPr>
          <p:cNvSpPr txBox="1"/>
          <p:nvPr/>
        </p:nvSpPr>
        <p:spPr>
          <a:xfrm flipH="1">
            <a:off x="8607669" y="624110"/>
            <a:ext cx="231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 </a:t>
            </a:r>
            <a:r>
              <a:rPr lang="en-US" dirty="0" err="1"/>
              <a:t>Amarelo</a:t>
            </a:r>
            <a:r>
              <a:rPr lang="en-US" dirty="0"/>
              <a:t> - D7</a:t>
            </a:r>
          </a:p>
          <a:p>
            <a:r>
              <a:rPr lang="en-US" dirty="0"/>
              <a:t>Led </a:t>
            </a:r>
            <a:r>
              <a:rPr lang="en-US" dirty="0" err="1"/>
              <a:t>Vermelho</a:t>
            </a:r>
            <a:r>
              <a:rPr lang="en-US" dirty="0"/>
              <a:t> - D6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418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x-none" altLang="en-US" dirty="0">
                <a:sym typeface="+mn-ea"/>
              </a:rPr>
              <a:t>Blink</a:t>
            </a:r>
            <a:r>
              <a:rPr lang="en-US" altLang="en-US" dirty="0">
                <a:sym typeface="+mn-ea"/>
              </a:rPr>
              <a:t> </a:t>
            </a:r>
            <a:r>
              <a:rPr lang="pt-BR" altLang="en-US" dirty="0">
                <a:sym typeface="+mn-ea"/>
              </a:rPr>
              <a:t>Alterado</a:t>
            </a:r>
            <a:endParaRPr lang="pt-BR" altLang="en-US" dirty="0"/>
          </a:p>
          <a:p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C380E9-20EC-41B4-9AE6-B2187FD1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653" y="495301"/>
            <a:ext cx="5369810" cy="5960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dirty="0"/>
              <a:t>O que é</a:t>
            </a:r>
            <a:r>
              <a:rPr lang="en-US" altLang="en-US" dirty="0"/>
              <a:t> o Arduino</a:t>
            </a:r>
            <a:r>
              <a:rPr lang="x-none" alt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6260"/>
            <a:ext cx="10515600" cy="4321810"/>
          </a:xfrm>
        </p:spPr>
        <p:txBody>
          <a:bodyPr>
            <a:normAutofit/>
          </a:bodyPr>
          <a:lstStyle/>
          <a:p>
            <a:r>
              <a:rPr lang="x-none" altLang="en-US" dirty="0"/>
              <a:t>"O Arduino é uma plataforma eletronica open-source baseada em hardware e software easy-to-use. As placas Arduino são capases de ler entradas - um sensor de luz, um botão pressionado ou uma mensagem do Twitter, e transformar isso em uma saida, ligar um motor, um LED, ou publicar alguma coisa online. </a:t>
            </a:r>
            <a:r>
              <a:rPr lang="x-none" altLang="en-US" b="1" dirty="0"/>
              <a:t>Você pode falar para a placa fazer o que você quiser, enviando ao microcontrolador dela um conjunto de instruções.</a:t>
            </a:r>
            <a:r>
              <a:rPr lang="x-none" altLang="en-US" dirty="0"/>
              <a:t>"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096000" y="5963404"/>
            <a:ext cx="557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https://www.arduino.cc/en/Guide/Introduction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pt-BR"/>
              <a:t>Operadores de comparação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en-US"/>
              <a:t> </a:t>
            </a:r>
            <a:r>
              <a:rPr lang="x-none" altLang="pt-BR"/>
              <a:t>x é igual a y: </a:t>
            </a:r>
            <a:r>
              <a:rPr lang="pt-BR" altLang="en-US"/>
              <a:t>x == y</a:t>
            </a:r>
          </a:p>
          <a:p>
            <a:r>
              <a:rPr lang="pt-BR" altLang="en-US"/>
              <a:t> </a:t>
            </a:r>
            <a:r>
              <a:rPr lang="x-none" altLang="pt-BR"/>
              <a:t>x é diferente de y: </a:t>
            </a:r>
            <a:r>
              <a:rPr lang="pt-BR" altLang="en-US"/>
              <a:t>x != y</a:t>
            </a:r>
          </a:p>
          <a:p>
            <a:r>
              <a:rPr lang="pt-BR" altLang="en-US"/>
              <a:t> </a:t>
            </a:r>
            <a:r>
              <a:rPr lang="x-none" altLang="pt-BR"/>
              <a:t>x é menor que y: </a:t>
            </a:r>
            <a:r>
              <a:rPr lang="pt-BR" altLang="en-US"/>
              <a:t>x &lt;  y </a:t>
            </a:r>
          </a:p>
          <a:p>
            <a:r>
              <a:rPr lang="pt-BR" altLang="en-US"/>
              <a:t> </a:t>
            </a:r>
            <a:r>
              <a:rPr lang="x-none" altLang="pt-BR"/>
              <a:t>x é maior que y: </a:t>
            </a:r>
            <a:r>
              <a:rPr lang="pt-BR" altLang="en-US"/>
              <a:t>x &gt;  y</a:t>
            </a:r>
          </a:p>
          <a:p>
            <a:r>
              <a:rPr lang="pt-BR" altLang="en-US"/>
              <a:t> </a:t>
            </a:r>
            <a:r>
              <a:rPr lang="x-none" altLang="pt-BR"/>
              <a:t>x é menor ou igual a y: </a:t>
            </a:r>
            <a:r>
              <a:rPr lang="pt-BR" altLang="en-US"/>
              <a:t>x &lt;= y </a:t>
            </a:r>
          </a:p>
          <a:p>
            <a:r>
              <a:rPr lang="pt-BR" altLang="en-US"/>
              <a:t> </a:t>
            </a:r>
            <a:r>
              <a:rPr lang="x-none" altLang="pt-BR"/>
              <a:t>x é maior ou igual a y: </a:t>
            </a:r>
            <a:r>
              <a:rPr lang="pt-BR" altLang="en-US"/>
              <a:t>x &gt;= 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if (condição) {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Executa os códigos dentro dele caso a condição seja verdadeira.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217E2-578A-4EFF-8DD1-630BC372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(</a:t>
            </a:r>
            <a:r>
              <a:rPr lang="en-US" dirty="0" err="1"/>
              <a:t>condição</a:t>
            </a:r>
            <a:r>
              <a:rPr lang="en-US" dirty="0"/>
              <a:t>) {} </a:t>
            </a:r>
            <a:r>
              <a:rPr lang="en-US" b="1" dirty="0"/>
              <a:t>else</a:t>
            </a:r>
            <a:r>
              <a:rPr lang="en-US" dirty="0"/>
              <a:t> {}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BE007-DFB5-48DA-B944-F4C29212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Caso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do if não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satisfeita</a:t>
            </a:r>
            <a:r>
              <a:rPr lang="en-US" dirty="0"/>
              <a:t>, o </a:t>
            </a:r>
            <a:r>
              <a:rPr lang="en-US" dirty="0" err="1"/>
              <a:t>bloco</a:t>
            </a:r>
            <a:r>
              <a:rPr lang="en-US" dirty="0"/>
              <a:t> de </a:t>
            </a:r>
            <a:r>
              <a:rPr lang="en-US" dirty="0" err="1"/>
              <a:t>comando</a:t>
            </a:r>
            <a:r>
              <a:rPr lang="en-US" dirty="0"/>
              <a:t> do “else” é </a:t>
            </a:r>
            <a:r>
              <a:rPr lang="en-US" dirty="0" err="1"/>
              <a:t>excutado</a:t>
            </a:r>
            <a:r>
              <a:rPr lang="en-US" dirty="0"/>
              <a:t>;</a:t>
            </a:r>
          </a:p>
          <a:p>
            <a:r>
              <a:rPr lang="en-US" dirty="0"/>
              <a:t>Há o “</a:t>
            </a:r>
            <a:r>
              <a:rPr lang="en-US" b="1" dirty="0"/>
              <a:t>else if () {}</a:t>
            </a:r>
            <a:r>
              <a:rPr lang="en-US" dirty="0"/>
              <a:t>”, que é </a:t>
            </a:r>
            <a:r>
              <a:rPr lang="en-US" dirty="0" err="1"/>
              <a:t>igual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“</a:t>
            </a:r>
            <a:r>
              <a:rPr lang="en-US" b="1" dirty="0"/>
              <a:t>else</a:t>
            </a:r>
            <a:r>
              <a:rPr lang="en-US" dirty="0"/>
              <a:t>” mas com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condição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b="1" dirty="0"/>
              <a:t>If</a:t>
            </a:r>
            <a:r>
              <a:rPr lang="en-US" dirty="0"/>
              <a:t> (condição1) {</a:t>
            </a:r>
          </a:p>
          <a:p>
            <a:r>
              <a:rPr lang="en-US" dirty="0"/>
              <a:t>} </a:t>
            </a:r>
            <a:r>
              <a:rPr lang="en-US" b="1" dirty="0"/>
              <a:t>else if</a:t>
            </a:r>
            <a:r>
              <a:rPr lang="en-US" dirty="0"/>
              <a:t> (condição2) {</a:t>
            </a:r>
          </a:p>
          <a:p>
            <a:r>
              <a:rPr lang="en-US" dirty="0"/>
              <a:t>} </a:t>
            </a:r>
            <a:r>
              <a:rPr lang="en-US" b="1" dirty="0"/>
              <a:t>else</a:t>
            </a:r>
            <a:r>
              <a:rPr lang="en-US" dirty="0"/>
              <a:t> {</a:t>
            </a:r>
          </a:p>
          <a:p>
            <a:r>
              <a:rPr lang="en-US" dirty="0"/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53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while(condição) {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 dirty="0"/>
              <a:t>Roda o bloco de códigos dentro dele, em um loop até que a condição dentro dele seja falsa;</a:t>
            </a:r>
          </a:p>
          <a:p>
            <a:r>
              <a:rPr lang="x-none" altLang="en-US" dirty="0"/>
              <a:t>do {  </a:t>
            </a:r>
            <a:endParaRPr lang="en-US" altLang="en-US" dirty="0"/>
          </a:p>
          <a:p>
            <a:r>
              <a:rPr lang="x-none" altLang="en-US" dirty="0"/>
              <a:t>} while (condição);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C4878-8283-4B8B-8151-BF4868D5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BEE6CC-BDD7-4AEF-8436-35C99BC42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Crie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leds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amarelo</a:t>
            </a:r>
            <a:r>
              <a:rPr lang="en-US" dirty="0"/>
              <a:t> </a:t>
            </a:r>
            <a:r>
              <a:rPr lang="en-US" dirty="0" err="1"/>
              <a:t>alterarem</a:t>
            </a:r>
            <a:r>
              <a:rPr lang="en-US" dirty="0"/>
              <a:t> de </a:t>
            </a:r>
            <a:r>
              <a:rPr lang="en-US" dirty="0" err="1"/>
              <a:t>estado</a:t>
            </a:r>
            <a:r>
              <a:rPr lang="en-US" dirty="0"/>
              <a:t> (um </a:t>
            </a:r>
            <a:r>
              <a:rPr lang="en-US" dirty="0" err="1"/>
              <a:t>ligado</a:t>
            </a:r>
            <a:r>
              <a:rPr lang="en-US" dirty="0"/>
              <a:t> e o outro </a:t>
            </a:r>
            <a:r>
              <a:rPr lang="en-US" dirty="0" err="1"/>
              <a:t>desligado</a:t>
            </a:r>
            <a:r>
              <a:rPr lang="en-US" dirty="0"/>
              <a:t>), quando o </a:t>
            </a:r>
            <a:r>
              <a:rPr lang="en-US" dirty="0" err="1"/>
              <a:t>botão</a:t>
            </a:r>
            <a:r>
              <a:rPr lang="en-US" dirty="0"/>
              <a:t> for </a:t>
            </a:r>
            <a:r>
              <a:rPr lang="en-US" dirty="0" err="1"/>
              <a:t>pressionado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</a:p>
          <a:p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botão</a:t>
            </a:r>
            <a:r>
              <a:rPr lang="en-US" dirty="0"/>
              <a:t> </a:t>
            </a:r>
            <a:r>
              <a:rPr lang="en-US" dirty="0" err="1"/>
              <a:t>pressionado</a:t>
            </a:r>
            <a:r>
              <a:rPr lang="en-US" dirty="0"/>
              <a:t>, </a:t>
            </a:r>
            <a:r>
              <a:rPr lang="en-US" dirty="0" err="1"/>
              <a:t>então</a:t>
            </a:r>
            <a:endParaRPr lang="en-US" dirty="0"/>
          </a:p>
          <a:p>
            <a:pPr lvl="1"/>
            <a:r>
              <a:rPr lang="en-US" dirty="0" err="1"/>
              <a:t>Troca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dos </a:t>
            </a:r>
            <a:r>
              <a:rPr lang="en-US" dirty="0" err="1"/>
              <a:t>leds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554117-C541-479F-8F63-477A8D1176B4}"/>
              </a:ext>
            </a:extLst>
          </p:cNvPr>
          <p:cNvSpPr txBox="1"/>
          <p:nvPr/>
        </p:nvSpPr>
        <p:spPr>
          <a:xfrm flipH="1">
            <a:off x="8607669" y="624110"/>
            <a:ext cx="231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 </a:t>
            </a:r>
            <a:r>
              <a:rPr lang="en-US" dirty="0" err="1"/>
              <a:t>Amarelo</a:t>
            </a:r>
            <a:r>
              <a:rPr lang="en-US" dirty="0"/>
              <a:t> - D7</a:t>
            </a:r>
          </a:p>
          <a:p>
            <a:r>
              <a:rPr lang="en-US" dirty="0"/>
              <a:t>Led </a:t>
            </a:r>
            <a:r>
              <a:rPr lang="en-US" dirty="0" err="1"/>
              <a:t>Vermelho</a:t>
            </a:r>
            <a:r>
              <a:rPr lang="en-US" dirty="0"/>
              <a:t> - D6</a:t>
            </a:r>
          </a:p>
          <a:p>
            <a:r>
              <a:rPr lang="en-US" dirty="0" err="1"/>
              <a:t>Botão</a:t>
            </a:r>
            <a:r>
              <a:rPr lang="en-US" dirty="0"/>
              <a:t> – D2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0326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x-none" altLang="en-US">
                <a:sym typeface="+mn-ea"/>
              </a:rPr>
              <a:t>Botão</a:t>
            </a:r>
            <a:endParaRPr lang="x-none" altLang="en-US"/>
          </a:p>
          <a:p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E32E2D-1600-4E4D-8A4F-8F341C04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12" y="624110"/>
            <a:ext cx="4772025" cy="58388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BE3404B-90A8-41DE-A7B2-CEB861890B22}"/>
              </a:ext>
            </a:extLst>
          </p:cNvPr>
          <p:cNvSpPr txBox="1"/>
          <p:nvPr/>
        </p:nvSpPr>
        <p:spPr>
          <a:xfrm>
            <a:off x="2592925" y="126455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Encontre</a:t>
            </a:r>
            <a:r>
              <a:rPr lang="en-US" dirty="0"/>
              <a:t> o </a:t>
            </a:r>
            <a:r>
              <a:rPr lang="en-US" dirty="0" err="1"/>
              <a:t>erro</a:t>
            </a:r>
            <a:endParaRPr lang="pt-B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x-none" altLang="en-US">
                <a:sym typeface="+mn-ea"/>
              </a:rPr>
              <a:t>Botão</a:t>
            </a:r>
            <a:endParaRPr lang="x-none" altLang="en-US"/>
          </a:p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E3404B-90A8-41DE-A7B2-CEB861890B22}"/>
              </a:ext>
            </a:extLst>
          </p:cNvPr>
          <p:cNvSpPr txBox="1"/>
          <p:nvPr/>
        </p:nvSpPr>
        <p:spPr>
          <a:xfrm>
            <a:off x="2592925" y="126455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corrigido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1A8B71-C644-4794-8D43-E84C468E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18" y="238125"/>
            <a:ext cx="49720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dirty="0"/>
              <a:t>Serial.begin(velocidade);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Inicia a comunicação serial, a velocidade especificada em bits por segundo;</a:t>
            </a:r>
          </a:p>
          <a:p>
            <a:r>
              <a:rPr lang="x-none" altLang="en-US"/>
              <a:t>Velocidades suportadas para comunicação com o computador: 300, 600, 1200, 2400, 4800, 9600, 14400, 19200, 28800, 38400, 57600 e 115200;</a:t>
            </a:r>
          </a:p>
          <a:p>
            <a:r>
              <a:rPr lang="x-none" altLang="en-US"/>
              <a:t>Velocidade padrão: 9600.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Serial.print (valor);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 dirty="0"/>
              <a:t>Envia via serial o valor especificado;</a:t>
            </a:r>
          </a:p>
          <a:p>
            <a:r>
              <a:rPr lang="x-none" altLang="en-US" dirty="0"/>
              <a:t>pode ser utilizado "</a:t>
            </a:r>
            <a:r>
              <a:rPr lang="x-none" altLang="en-US" b="1" i="1" dirty="0"/>
              <a:t>Serial.println (valor);</a:t>
            </a:r>
            <a:r>
              <a:rPr lang="x-none" altLang="en-US" dirty="0"/>
              <a:t>", para que após enviar o valor por serial, envie também uma quebra de linha "\n".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4DA7D-9C8B-4982-B52A-1A47E400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pino</a:t>
            </a:r>
            <a:r>
              <a:rPr lang="en-US" dirty="0"/>
              <a:t>);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31663C-BDDB-4C3D-9CA9-281CA6179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Pode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pinos</a:t>
            </a:r>
            <a:r>
              <a:rPr lang="en-US" dirty="0"/>
              <a:t> </a:t>
            </a:r>
            <a:r>
              <a:rPr lang="en-US" dirty="0" err="1"/>
              <a:t>analógicos</a:t>
            </a:r>
            <a:r>
              <a:rPr lang="en-US" dirty="0"/>
              <a:t>, (A0 </a:t>
            </a:r>
            <a:r>
              <a:rPr lang="en-US" dirty="0" err="1"/>
              <a:t>até</a:t>
            </a:r>
            <a:r>
              <a:rPr lang="en-US" dirty="0"/>
              <a:t> A5 no Arduino Uno);</a:t>
            </a:r>
          </a:p>
          <a:p>
            <a:r>
              <a:rPr lang="en-US" dirty="0" err="1"/>
              <a:t>Retorna</a:t>
            </a:r>
            <a:r>
              <a:rPr lang="en-US" dirty="0"/>
              <a:t> um </a:t>
            </a:r>
            <a:r>
              <a:rPr lang="en-US" dirty="0" err="1"/>
              <a:t>int</a:t>
            </a:r>
            <a:r>
              <a:rPr lang="en-US" dirty="0"/>
              <a:t> com o valor entre 0 (0v) e 1023 (5V</a:t>
            </a:r>
            <a:r>
              <a:rPr lang="en-US" u="sng" dirty="0"/>
              <a:t>);</a:t>
            </a:r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403226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3D2D6-4AD4-4F20-8153-BA781726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iremos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hoje</a:t>
            </a:r>
            <a:r>
              <a:rPr lang="en-US" dirty="0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CA9F3-27B5-48F5-A79E-03F00F66B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Void setup e void loop</a:t>
            </a:r>
          </a:p>
          <a:p>
            <a:r>
              <a:rPr lang="en-US" dirty="0" err="1"/>
              <a:t>Tipos</a:t>
            </a:r>
            <a:r>
              <a:rPr lang="en-US" dirty="0"/>
              <a:t> de entradas e </a:t>
            </a:r>
            <a:r>
              <a:rPr lang="en-US" dirty="0" err="1"/>
              <a:t>saidas</a:t>
            </a:r>
            <a:r>
              <a:rPr lang="en-US" dirty="0"/>
              <a:t> do Arduino</a:t>
            </a:r>
          </a:p>
          <a:p>
            <a:r>
              <a:rPr lang="en-US" dirty="0" err="1"/>
              <a:t>Operadores</a:t>
            </a:r>
            <a:r>
              <a:rPr lang="en-US" dirty="0"/>
              <a:t> de </a:t>
            </a:r>
            <a:r>
              <a:rPr lang="en-US" dirty="0" err="1"/>
              <a:t>comparação</a:t>
            </a:r>
            <a:endParaRPr lang="en-US" dirty="0"/>
          </a:p>
          <a:p>
            <a:r>
              <a:rPr lang="en-US" dirty="0" err="1"/>
              <a:t>Funções</a:t>
            </a:r>
            <a:r>
              <a:rPr lang="en-US" dirty="0"/>
              <a:t> de </a:t>
            </a:r>
            <a:r>
              <a:rPr lang="en-US" dirty="0" err="1"/>
              <a:t>condição</a:t>
            </a:r>
            <a:r>
              <a:rPr lang="en-US" dirty="0"/>
              <a:t> (if, else, else if, switch)</a:t>
            </a:r>
          </a:p>
          <a:p>
            <a:r>
              <a:rPr lang="en-US" dirty="0" err="1"/>
              <a:t>Funções</a:t>
            </a:r>
            <a:r>
              <a:rPr lang="en-US" dirty="0"/>
              <a:t> de loop (while, do while, for)</a:t>
            </a:r>
          </a:p>
          <a:p>
            <a:r>
              <a:rPr lang="en-US" dirty="0" err="1"/>
              <a:t>Funções</a:t>
            </a:r>
            <a:r>
              <a:rPr lang="en-US" dirty="0"/>
              <a:t> de tempo (delay e </a:t>
            </a:r>
            <a:r>
              <a:rPr lang="en-US" dirty="0" err="1"/>
              <a:t>millis</a:t>
            </a:r>
            <a:r>
              <a:rPr lang="en-US" dirty="0"/>
              <a:t>)</a:t>
            </a:r>
          </a:p>
          <a:p>
            <a:r>
              <a:rPr lang="en-US" dirty="0"/>
              <a:t>Serial, </a:t>
            </a:r>
            <a:r>
              <a:rPr lang="en-US" dirty="0" err="1"/>
              <a:t>pwm</a:t>
            </a:r>
            <a:r>
              <a:rPr lang="en-US" dirty="0"/>
              <a:t>, map, entre outros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412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pt-BR"/>
              <a:t>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4961"/>
            <a:ext cx="10972800" cy="1190324"/>
          </a:xfrm>
        </p:spPr>
        <p:txBody>
          <a:bodyPr/>
          <a:lstStyle/>
          <a:p>
            <a:r>
              <a:rPr lang="x-none" altLang="pt-BR" dirty="0"/>
              <a:t>map (valor, minAnterior, maxAnterior, minAtual, maxAtual);</a:t>
            </a:r>
          </a:p>
          <a:p>
            <a:r>
              <a:rPr lang="x-none" altLang="pt-BR" dirty="0"/>
              <a:t>Retorna o valor convertido.</a:t>
            </a:r>
          </a:p>
          <a:p>
            <a:endParaRPr lang="x-none" altLang="pt-BR" dirty="0"/>
          </a:p>
          <a:p>
            <a:endParaRPr lang="x-none" alt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775285"/>
            <a:ext cx="9262191" cy="10492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C4878-8283-4B8B-8151-BF4868D5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BEE6CC-BDD7-4AEF-8436-35C99BC42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Crie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imprima</a:t>
            </a:r>
            <a:r>
              <a:rPr lang="en-US" dirty="0"/>
              <a:t> via serial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lidos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potenciômetro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no slide </a:t>
            </a:r>
            <a:r>
              <a:rPr lang="en-US" dirty="0" err="1"/>
              <a:t>seguinte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Dica</a:t>
            </a:r>
            <a:r>
              <a:rPr lang="en-US" dirty="0"/>
              <a:t>: Para juntar o </a:t>
            </a:r>
            <a:r>
              <a:rPr lang="en-US" dirty="0" err="1"/>
              <a:t>texto</a:t>
            </a:r>
            <a:r>
              <a:rPr lang="en-US" dirty="0"/>
              <a:t> com o valor lido, declare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variavel</a:t>
            </a:r>
            <a:r>
              <a:rPr lang="en-US" dirty="0"/>
              <a:t> string com o </a:t>
            </a:r>
            <a:r>
              <a:rPr lang="en-US" dirty="0" err="1"/>
              <a:t>texto</a:t>
            </a:r>
            <a:r>
              <a:rPr lang="en-US" dirty="0"/>
              <a:t> e use o “+=“ para </a:t>
            </a:r>
            <a:r>
              <a:rPr lang="en-US" dirty="0" err="1"/>
              <a:t>concatenar</a:t>
            </a:r>
            <a:r>
              <a:rPr lang="en-US" dirty="0"/>
              <a:t> o valor.</a:t>
            </a:r>
            <a:endParaRPr lang="pt-BR" dirty="0"/>
          </a:p>
          <a:p>
            <a:r>
              <a:rPr lang="en-US" dirty="0"/>
              <a:t>O</a:t>
            </a:r>
            <a:r>
              <a:rPr lang="pt-BR" dirty="0"/>
              <a:t>u </a:t>
            </a:r>
            <a:r>
              <a:rPr lang="pt-BR" dirty="0" err="1"/>
              <a:t>printe</a:t>
            </a:r>
            <a:r>
              <a:rPr lang="pt-BR" dirty="0"/>
              <a:t> o texto e depois </a:t>
            </a:r>
            <a:r>
              <a:rPr lang="pt-BR" dirty="0" err="1"/>
              <a:t>printe</a:t>
            </a:r>
            <a:r>
              <a:rPr lang="pt-BR" dirty="0"/>
              <a:t> o valor seguido de uma quebra de linha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554117-C541-479F-8F63-477A8D1176B4}"/>
              </a:ext>
            </a:extLst>
          </p:cNvPr>
          <p:cNvSpPr txBox="1"/>
          <p:nvPr/>
        </p:nvSpPr>
        <p:spPr>
          <a:xfrm flipH="1">
            <a:off x="8528538" y="624110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Potenciômetro</a:t>
            </a:r>
            <a:r>
              <a:rPr lang="en-US" dirty="0"/>
              <a:t> – A1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3501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x-none" altLang="en-US" dirty="0">
                <a:sym typeface="+mn-ea"/>
              </a:rPr>
              <a:t>Serial</a:t>
            </a:r>
            <a:endParaRPr lang="x-none" alt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E82A0-30C4-4228-90A0-EA910B9C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94" t="1192" r="478" b="94885"/>
          <a:stretch>
            <a:fillRect/>
          </a:stretch>
        </p:blipFill>
        <p:spPr>
          <a:xfrm>
            <a:off x="2005550" y="691785"/>
            <a:ext cx="587375" cy="5727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CCF15FB-F117-486C-93C1-BB8F27668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12" y="1790700"/>
            <a:ext cx="7225763" cy="44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5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x-none" altLang="en-US" dirty="0">
                <a:sym typeface="+mn-ea"/>
              </a:rPr>
              <a:t>Serial</a:t>
            </a:r>
            <a:endParaRPr lang="x-none" alt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E82A0-30C4-4228-90A0-EA910B9C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94" t="1192" r="478" b="94885"/>
          <a:stretch>
            <a:fillRect/>
          </a:stretch>
        </p:blipFill>
        <p:spPr>
          <a:xfrm>
            <a:off x="2005550" y="691785"/>
            <a:ext cx="587375" cy="5727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75B6F6-60F2-4FD6-A0F6-3EE92FA37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87" y="1385887"/>
            <a:ext cx="48101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C4878-8283-4B8B-8151-BF4868D5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BEE6CC-BDD7-4AEF-8436-35C99BC42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Crie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imprima</a:t>
            </a:r>
            <a:r>
              <a:rPr lang="en-US" dirty="0"/>
              <a:t> via serial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lidos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potenciômetro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no slide </a:t>
            </a:r>
            <a:r>
              <a:rPr lang="en-US" dirty="0" err="1"/>
              <a:t>seguinte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554117-C541-479F-8F63-477A8D1176B4}"/>
              </a:ext>
            </a:extLst>
          </p:cNvPr>
          <p:cNvSpPr txBox="1"/>
          <p:nvPr/>
        </p:nvSpPr>
        <p:spPr>
          <a:xfrm flipH="1">
            <a:off x="8528538" y="624110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Potenciômetro</a:t>
            </a:r>
            <a:r>
              <a:rPr lang="en-US" dirty="0"/>
              <a:t> – A1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3111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x-none" altLang="en-US" dirty="0">
                <a:sym typeface="+mn-ea"/>
              </a:rPr>
              <a:t>Serial</a:t>
            </a:r>
            <a:endParaRPr lang="x-none" altLang="en-US" dirty="0"/>
          </a:p>
          <a:p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CD1825-2203-45F3-BF93-0EC623F0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55" y="1733550"/>
            <a:ext cx="9801225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6BB49-65AF-4361-9C03-E55F07D4B6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294" t="1192" r="478" b="94885"/>
          <a:stretch>
            <a:fillRect/>
          </a:stretch>
        </p:blipFill>
        <p:spPr>
          <a:xfrm>
            <a:off x="2005550" y="691785"/>
            <a:ext cx="587375" cy="5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1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x-none" altLang="en-US" dirty="0">
                <a:sym typeface="+mn-ea"/>
              </a:rPr>
              <a:t>Serial</a:t>
            </a:r>
            <a:endParaRPr lang="x-none" altLang="en-US" dirty="0"/>
          </a:p>
          <a:p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E6EE310-5757-4B21-B40D-398ACBC8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776287"/>
            <a:ext cx="4810125" cy="530542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C8333CC-F6F5-472A-B350-1581C0BB00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294" t="1192" r="478" b="94885"/>
          <a:stretch>
            <a:fillRect/>
          </a:stretch>
        </p:blipFill>
        <p:spPr>
          <a:xfrm>
            <a:off x="2005550" y="691785"/>
            <a:ext cx="58737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pt-BR"/>
              <a:t>for (inicialização; condição; incremento) {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pt-BR"/>
              <a:t>Serve para rodar uma sequencia de códigos por uma quantidade de vezes finitas e determinadas;</a:t>
            </a:r>
          </a:p>
          <a:p>
            <a:endParaRPr lang="x-none" alt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0F546-3D33-468D-B956-AD50BB15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Prática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1D2CF9-8E8E-44EC-A192-DFEE1C54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leia</a:t>
            </a:r>
            <a:r>
              <a:rPr lang="en-US" dirty="0"/>
              <a:t> a </a:t>
            </a:r>
            <a:r>
              <a:rPr lang="en-US" dirty="0" err="1"/>
              <a:t>tensão</a:t>
            </a:r>
            <a:r>
              <a:rPr lang="en-US" dirty="0"/>
              <a:t> (</a:t>
            </a:r>
            <a:r>
              <a:rPr lang="en-US" dirty="0" err="1"/>
              <a:t>voltagem</a:t>
            </a:r>
            <a:r>
              <a:rPr lang="en-US" dirty="0"/>
              <a:t>) do </a:t>
            </a:r>
            <a:r>
              <a:rPr lang="en-US" dirty="0" err="1"/>
              <a:t>potenciômetro</a:t>
            </a:r>
            <a:r>
              <a:rPr lang="en-US" dirty="0"/>
              <a:t>, e </a:t>
            </a:r>
            <a:r>
              <a:rPr lang="en-US" dirty="0" err="1"/>
              <a:t>printe</a:t>
            </a:r>
            <a:r>
              <a:rPr lang="en-US" dirty="0"/>
              <a:t> o </a:t>
            </a:r>
            <a:r>
              <a:rPr lang="en-US" dirty="0" err="1"/>
              <a:t>retorno</a:t>
            </a:r>
            <a:r>
              <a:rPr lang="en-US" dirty="0"/>
              <a:t> do </a:t>
            </a:r>
            <a:r>
              <a:rPr lang="en-US" dirty="0" err="1"/>
              <a:t>analogRead</a:t>
            </a:r>
            <a:r>
              <a:rPr lang="en-US" dirty="0"/>
              <a:t> via serial.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604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pt-BR" dirty="0"/>
              <a:t>analogRead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CBD5C7-5FE9-40B4-B8A5-AA3B3CEC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37" y="1781175"/>
            <a:ext cx="70389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3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Tipos de Arduino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t="27973" b="29680"/>
          <a:stretch>
            <a:fillRect/>
          </a:stretch>
        </p:blipFill>
        <p:spPr>
          <a:xfrm rot="20760000">
            <a:off x="895350" y="4458970"/>
            <a:ext cx="4351655" cy="1842770"/>
          </a:xfrm>
          <a:prstGeom prst="rect">
            <a:avLst/>
          </a:prstGeom>
        </p:spPr>
      </p:pic>
      <p:pic>
        <p:nvPicPr>
          <p:cNvPr id="7" name="Picture 6" descr="A000008_featured_2"/>
          <p:cNvPicPr>
            <a:picLocks noChangeAspect="1"/>
          </p:cNvPicPr>
          <p:nvPr/>
        </p:nvPicPr>
        <p:blipFill>
          <a:blip r:embed="rId3"/>
          <a:srcRect l="14601" t="8281" r="14460" b="9917"/>
          <a:stretch>
            <a:fillRect/>
          </a:stretch>
        </p:blipFill>
        <p:spPr>
          <a:xfrm rot="1860000">
            <a:off x="8804275" y="4100195"/>
            <a:ext cx="3101340" cy="2269490"/>
          </a:xfrm>
          <a:prstGeom prst="rect">
            <a:avLst/>
          </a:prstGeom>
        </p:spPr>
      </p:pic>
      <p:pic>
        <p:nvPicPr>
          <p:cNvPr id="8" name="Picture 7" descr="lilypadsimple300featured"/>
          <p:cNvPicPr>
            <a:picLocks noChangeAspect="1"/>
          </p:cNvPicPr>
          <p:nvPr/>
        </p:nvPicPr>
        <p:blipFill>
          <a:blip r:embed="rId4"/>
          <a:srcRect l="21100" t="3434" r="20997" b="5009"/>
          <a:stretch>
            <a:fillRect/>
          </a:stretch>
        </p:blipFill>
        <p:spPr>
          <a:xfrm>
            <a:off x="6077585" y="4528820"/>
            <a:ext cx="2096770" cy="2104390"/>
          </a:xfrm>
          <a:prstGeom prst="rect">
            <a:avLst/>
          </a:prstGeom>
        </p:spPr>
      </p:pic>
      <p:pic>
        <p:nvPicPr>
          <p:cNvPr id="9" name="Picture 8" descr="a000053_featured"/>
          <p:cNvPicPr>
            <a:picLocks noChangeAspect="1"/>
          </p:cNvPicPr>
          <p:nvPr/>
        </p:nvPicPr>
        <p:blipFill>
          <a:blip r:embed="rId5"/>
          <a:srcRect l="12178" t="27267" r="12614" b="27934"/>
          <a:stretch>
            <a:fillRect/>
          </a:stretch>
        </p:blipFill>
        <p:spPr>
          <a:xfrm rot="19500000">
            <a:off x="9345295" y="1968500"/>
            <a:ext cx="2571750" cy="972185"/>
          </a:xfrm>
          <a:prstGeom prst="rect">
            <a:avLst/>
          </a:prstGeom>
        </p:spPr>
      </p:pic>
      <p:pic>
        <p:nvPicPr>
          <p:cNvPr id="6" name="Picture 5" descr="A000067_featured_2"/>
          <p:cNvPicPr>
            <a:picLocks noChangeAspect="1"/>
          </p:cNvPicPr>
          <p:nvPr/>
        </p:nvPicPr>
        <p:blipFill>
          <a:blip r:embed="rId6"/>
          <a:srcRect l="12806" t="19592" r="13691" b="22521"/>
          <a:stretch>
            <a:fillRect/>
          </a:stretch>
        </p:blipFill>
        <p:spPr>
          <a:xfrm>
            <a:off x="4391660" y="1798955"/>
            <a:ext cx="4720590" cy="2359660"/>
          </a:xfrm>
          <a:prstGeom prst="rect">
            <a:avLst/>
          </a:prstGeom>
        </p:spPr>
      </p:pic>
      <p:pic>
        <p:nvPicPr>
          <p:cNvPr id="4" name="Picture 3" descr="A000066_featured_2"/>
          <p:cNvPicPr>
            <a:picLocks noChangeAspect="1"/>
          </p:cNvPicPr>
          <p:nvPr/>
        </p:nvPicPr>
        <p:blipFill>
          <a:blip r:embed="rId7"/>
          <a:srcRect l="11770" t="7423" r="13361" b="8677"/>
          <a:stretch>
            <a:fillRect/>
          </a:stretch>
        </p:blipFill>
        <p:spPr>
          <a:xfrm rot="21360000">
            <a:off x="650240" y="1985010"/>
            <a:ext cx="3028315" cy="21545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0F546-3D33-468D-B956-AD50BB15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Prática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1D2CF9-8E8E-44EC-A192-DFEE1C54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leia</a:t>
            </a:r>
            <a:r>
              <a:rPr lang="en-US" dirty="0"/>
              <a:t> a </a:t>
            </a:r>
            <a:r>
              <a:rPr lang="en-US" dirty="0" err="1"/>
              <a:t>tensão</a:t>
            </a:r>
            <a:r>
              <a:rPr lang="en-US" dirty="0"/>
              <a:t> (</a:t>
            </a:r>
            <a:r>
              <a:rPr lang="en-US" dirty="0" err="1"/>
              <a:t>voltagem</a:t>
            </a:r>
            <a:r>
              <a:rPr lang="en-US" dirty="0"/>
              <a:t>) do </a:t>
            </a:r>
            <a:r>
              <a:rPr lang="en-US" dirty="0" err="1"/>
              <a:t>potenciômetro</a:t>
            </a:r>
            <a:r>
              <a:rPr lang="en-US" dirty="0"/>
              <a:t>, e </a:t>
            </a:r>
            <a:r>
              <a:rPr lang="en-US" dirty="0" err="1"/>
              <a:t>printe</a:t>
            </a:r>
            <a:r>
              <a:rPr lang="en-US" dirty="0"/>
              <a:t> a saida (</a:t>
            </a:r>
            <a:r>
              <a:rPr lang="en-US" dirty="0" err="1"/>
              <a:t>em</a:t>
            </a:r>
            <a:r>
              <a:rPr lang="en-US" dirty="0"/>
              <a:t> volts) via serial.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6517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pt-BR" dirty="0"/>
              <a:t>analogRead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1B3350-12F2-4FF1-83FD-3B3A7627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50" y="1264555"/>
            <a:ext cx="48387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62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0F546-3D33-468D-B956-AD50BB15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analogRead</a:t>
            </a:r>
            <a:r>
              <a:rPr lang="pt-BR" dirty="0"/>
              <a:t>(pin)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1D2CF9-8E8E-44EC-A192-DFEE1C54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Faz a leitura de uma porta analógica do Arduino</a:t>
            </a:r>
          </a:p>
          <a:p>
            <a:r>
              <a:rPr lang="pt-BR" dirty="0"/>
              <a:t>Funciona apenas com os pinos analógicos, pois eles tem um conversor analógico digital</a:t>
            </a:r>
          </a:p>
          <a:p>
            <a:r>
              <a:rPr lang="en-US" dirty="0"/>
              <a:t>O </a:t>
            </a:r>
            <a:r>
              <a:rPr lang="en-US" dirty="0" err="1"/>
              <a:t>retorno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é um int, entre 0 (0v) e 1023 (5v)</a:t>
            </a:r>
          </a:p>
          <a:p>
            <a:r>
              <a:rPr lang="en-US" dirty="0"/>
              <a:t>Não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pinMode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494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pt-BR"/>
              <a:t>PWM - Pulse Width Modulation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584960"/>
            <a:ext cx="7114540" cy="4526280"/>
          </a:xfrm>
        </p:spPr>
        <p:txBody>
          <a:bodyPr/>
          <a:lstStyle/>
          <a:p>
            <a:r>
              <a:rPr lang="x-none" altLang="pt-BR">
                <a:sym typeface="+mn-ea"/>
              </a:rPr>
              <a:t>Modulação por Largura de pulso</a:t>
            </a:r>
          </a:p>
          <a:p>
            <a:r>
              <a:rPr lang="x-none" altLang="pt-BR"/>
              <a:t>Frenquência aproximada de: 490 Hz.</a:t>
            </a:r>
          </a:p>
          <a:p>
            <a:endParaRPr lang="x-none" alt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525" y="1629410"/>
            <a:ext cx="3809365" cy="41713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03E35-2398-40D1-9305-2B5C9E3B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analogWrite</a:t>
            </a:r>
            <a:r>
              <a:rPr lang="en-US" dirty="0"/>
              <a:t>(pin, valor)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F05610-BDDC-45F8-AEC5-D6E67C5E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516813" cy="3777622"/>
          </a:xfrm>
        </p:spPr>
        <p:txBody>
          <a:bodyPr/>
          <a:lstStyle/>
          <a:p>
            <a:r>
              <a:rPr lang="en-US" dirty="0" err="1"/>
              <a:t>Escreve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tensão</a:t>
            </a:r>
            <a:r>
              <a:rPr lang="en-US" dirty="0"/>
              <a:t> “</a:t>
            </a:r>
            <a:r>
              <a:rPr lang="en-US" dirty="0" err="1"/>
              <a:t>analógica</a:t>
            </a:r>
            <a:r>
              <a:rPr lang="en-US" dirty="0"/>
              <a:t>”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dirty="0" err="1"/>
              <a:t>especifico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PWM</a:t>
            </a:r>
          </a:p>
          <a:p>
            <a:r>
              <a:rPr lang="en-US" dirty="0"/>
              <a:t>O valor pode ser entre 0 (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desligado</a:t>
            </a:r>
            <a:r>
              <a:rPr lang="en-US" dirty="0"/>
              <a:t>) e 255 (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ligado</a:t>
            </a:r>
            <a:r>
              <a:rPr lang="en-US" dirty="0"/>
              <a:t>), a saida no </a:t>
            </a:r>
            <a:r>
              <a:rPr lang="en-US" dirty="0" err="1"/>
              <a:t>pino</a:t>
            </a:r>
            <a:r>
              <a:rPr lang="en-US" dirty="0"/>
              <a:t> do Arduino é 0 (0v) e 255 (5v).</a:t>
            </a:r>
          </a:p>
          <a:p>
            <a:r>
              <a:rPr lang="en-US" dirty="0"/>
              <a:t>Não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pinMode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7A8274-C738-4CE8-AAA9-303C3E74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53" t="9113" r="15992" b="74157"/>
          <a:stretch>
            <a:fillRect/>
          </a:stretch>
        </p:blipFill>
        <p:spPr>
          <a:xfrm rot="5400000">
            <a:off x="8076565" y="2900585"/>
            <a:ext cx="5872480" cy="13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1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pt-BR" dirty="0"/>
              <a:t>analogWrite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84C914-84F6-4533-AD91-DFC35A17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93" y="1447800"/>
            <a:ext cx="6932550" cy="46962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0F1C3C-1054-4BF4-BAFB-DB9F0D6E7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48" b="24887"/>
          <a:stretch/>
        </p:blipFill>
        <p:spPr>
          <a:xfrm>
            <a:off x="3895721" y="1552489"/>
            <a:ext cx="5029199" cy="3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AB9FF-CB69-4E90-9168-2CB9374B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dirty="0">
                <a:sym typeface="+mn-ea"/>
              </a:rPr>
              <a:t>AttachInterrupt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18982B-C1BE-4A84-8729-BD040CEAB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attachInterrupt</a:t>
            </a:r>
            <a:r>
              <a:rPr lang="pt-BR" dirty="0"/>
              <a:t>(</a:t>
            </a:r>
            <a:r>
              <a:rPr lang="pt-BR" dirty="0" err="1"/>
              <a:t>digitalPinToInterrupt</a:t>
            </a:r>
            <a:r>
              <a:rPr lang="pt-BR" dirty="0"/>
              <a:t>(pino), função, modo);</a:t>
            </a:r>
          </a:p>
          <a:p>
            <a:r>
              <a:rPr lang="pt-BR" dirty="0"/>
              <a:t>Modos:</a:t>
            </a:r>
          </a:p>
          <a:p>
            <a:pPr lvl="2"/>
            <a:r>
              <a:rPr lang="en-US" b="1" dirty="0"/>
              <a:t>LOW</a:t>
            </a:r>
            <a:r>
              <a:rPr lang="en-US" dirty="0"/>
              <a:t> para </a:t>
            </a:r>
            <a:r>
              <a:rPr lang="en-US" dirty="0" err="1"/>
              <a:t>ativar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que 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u="sng" dirty="0" err="1"/>
              <a:t>estiver</a:t>
            </a:r>
            <a:r>
              <a:rPr lang="en-US" u="sng" dirty="0"/>
              <a:t> </a:t>
            </a:r>
            <a:r>
              <a:rPr lang="en-US" u="sng" dirty="0" err="1"/>
              <a:t>desligado</a:t>
            </a:r>
            <a:endParaRPr lang="en-US" u="sng" dirty="0"/>
          </a:p>
          <a:p>
            <a:pPr lvl="2"/>
            <a:r>
              <a:rPr lang="en-US" b="1" dirty="0"/>
              <a:t>CHANGE</a:t>
            </a:r>
            <a:r>
              <a:rPr lang="en-US" dirty="0"/>
              <a:t>  para </a:t>
            </a:r>
            <a:r>
              <a:rPr lang="en-US" dirty="0" err="1"/>
              <a:t>ativar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que 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u="sng" dirty="0" err="1"/>
              <a:t>mudar</a:t>
            </a:r>
            <a:r>
              <a:rPr lang="en-US" u="sng" dirty="0"/>
              <a:t> de </a:t>
            </a:r>
            <a:r>
              <a:rPr lang="en-US" u="sng" dirty="0" err="1"/>
              <a:t>estado</a:t>
            </a:r>
            <a:endParaRPr lang="en-US" u="sng" dirty="0"/>
          </a:p>
          <a:p>
            <a:pPr lvl="2"/>
            <a:r>
              <a:rPr lang="en-US" b="1" dirty="0"/>
              <a:t>RISING</a:t>
            </a:r>
            <a:r>
              <a:rPr lang="en-US" dirty="0"/>
              <a:t> para </a:t>
            </a:r>
            <a:r>
              <a:rPr lang="en-US" dirty="0" err="1"/>
              <a:t>ativar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que 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u="sng" dirty="0" err="1"/>
              <a:t>mudar</a:t>
            </a:r>
            <a:r>
              <a:rPr lang="en-US" u="sng" dirty="0"/>
              <a:t> de </a:t>
            </a:r>
            <a:r>
              <a:rPr lang="en-US" u="sng" dirty="0" err="1"/>
              <a:t>desligado</a:t>
            </a:r>
            <a:r>
              <a:rPr lang="en-US" u="sng" dirty="0"/>
              <a:t> para </a:t>
            </a:r>
            <a:r>
              <a:rPr lang="en-US" u="sng" dirty="0" err="1"/>
              <a:t>ligado</a:t>
            </a:r>
            <a:endParaRPr lang="en-US" u="sng" dirty="0"/>
          </a:p>
          <a:p>
            <a:pPr lvl="2"/>
            <a:r>
              <a:rPr lang="en-US" b="1" dirty="0"/>
              <a:t>FALLING</a:t>
            </a:r>
            <a:r>
              <a:rPr lang="en-US" dirty="0"/>
              <a:t> para </a:t>
            </a:r>
            <a:r>
              <a:rPr lang="en-US" dirty="0" err="1"/>
              <a:t>ativar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que 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u="sng" dirty="0" err="1"/>
              <a:t>mudar</a:t>
            </a:r>
            <a:r>
              <a:rPr lang="en-US" u="sng" dirty="0"/>
              <a:t> de </a:t>
            </a:r>
            <a:r>
              <a:rPr lang="en-US" u="sng" dirty="0" err="1"/>
              <a:t>ligado</a:t>
            </a:r>
            <a:r>
              <a:rPr lang="en-US" u="sng" dirty="0"/>
              <a:t> para </a:t>
            </a:r>
            <a:r>
              <a:rPr lang="en-US" u="sng" dirty="0" err="1"/>
              <a:t>desligado</a:t>
            </a:r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2333347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AB9FF-CB69-4E90-9168-2CB9374B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dirty="0">
                <a:sym typeface="+mn-ea"/>
              </a:rPr>
              <a:t>AttachInterrupt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7F941E-A98C-48F8-A8E8-8E096E43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224087"/>
            <a:ext cx="101060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0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696" y="546377"/>
            <a:ext cx="8911687" cy="1280890"/>
          </a:xfrm>
        </p:spPr>
        <p:txBody>
          <a:bodyPr/>
          <a:lstStyle/>
          <a:p>
            <a:r>
              <a:rPr lang="x-none" altLang="en-US" dirty="0">
                <a:sym typeface="+mn-ea"/>
              </a:rPr>
              <a:t>AttachInterrupt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6D42BC-0C6E-4A39-A14B-AAB82ADF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7" y="0"/>
            <a:ext cx="674914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696" y="546377"/>
            <a:ext cx="8911687" cy="1280890"/>
          </a:xfrm>
        </p:spPr>
        <p:txBody>
          <a:bodyPr/>
          <a:lstStyle/>
          <a:p>
            <a:r>
              <a:rPr lang="x-none" altLang="en-US" dirty="0">
                <a:sym typeface="+mn-ea"/>
              </a:rPr>
              <a:t>AttachInterrupt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F2413A-68C5-4595-82C1-8C4C1F29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247774"/>
            <a:ext cx="6557197" cy="5534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BA80C9-E60B-43E3-8597-473D958D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88" y="1914525"/>
            <a:ext cx="49339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5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Projetos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973510" y="6335103"/>
            <a:ext cx="1007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http://www.instructables.com/id/Make-a-Fire-Breathing-Animetronic-Pony-from-FurRea/</a:t>
            </a:r>
          </a:p>
        </p:txBody>
      </p:sp>
      <p:pic>
        <p:nvPicPr>
          <p:cNvPr id="6" name="Picture 5" descr="Fire_Breathing_Pon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207" y="1905000"/>
            <a:ext cx="6811121" cy="383299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0140D-22DF-41F0-8C7A-871C17EF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Referências:	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C0480C-2788-4D09-A804-23C5CB3F6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https://www.arduino.cc/reference/en/</a:t>
            </a:r>
          </a:p>
        </p:txBody>
      </p:sp>
    </p:spTree>
    <p:extLst>
      <p:ext uri="{BB962C8B-B14F-4D97-AF65-F5344CB8AC3E}">
        <p14:creationId xmlns:p14="http://schemas.microsoft.com/office/powerpoint/2010/main" val="409920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Projetos</a:t>
            </a:r>
          </a:p>
        </p:txBody>
      </p:sp>
      <p:pic>
        <p:nvPicPr>
          <p:cNvPr id="9" name="Picture 8" descr="Arduino_Powered_Tree_Climbing_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29" y="1905000"/>
            <a:ext cx="6906677" cy="38862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839560" y="5791200"/>
            <a:ext cx="641841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http://www.instructables.com/id/Tree-Climbing-Robot/</a:t>
            </a:r>
          </a:p>
        </p:txBody>
      </p:sp>
    </p:spTree>
    <p:extLst>
      <p:ext uri="{BB962C8B-B14F-4D97-AF65-F5344CB8AC3E}">
        <p14:creationId xmlns:p14="http://schemas.microsoft.com/office/powerpoint/2010/main" val="360299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Projetos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556116" y="5869629"/>
            <a:ext cx="69853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http://www.instructables.com/id/Arduino-RC-Lawnmower/</a:t>
            </a:r>
          </a:p>
        </p:txBody>
      </p:sp>
      <p:pic>
        <p:nvPicPr>
          <p:cNvPr id="7" name="Picture 6" descr="lawnbot400_dumptruck_av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258417"/>
            <a:ext cx="4586720" cy="3440677"/>
          </a:xfrm>
          <a:prstGeom prst="rect">
            <a:avLst/>
          </a:prstGeom>
        </p:spPr>
      </p:pic>
      <p:pic>
        <p:nvPicPr>
          <p:cNvPr id="8" name="Picture 7" descr="Lawnbot400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645" y="2258416"/>
            <a:ext cx="4585858" cy="3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6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Introduzindo ao Arduino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495" y="1795145"/>
            <a:ext cx="5175885" cy="46031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void setup () {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 dirty="0"/>
              <a:t>Roda apenas uma vez ao iniciar o arduino</a:t>
            </a:r>
            <a:r>
              <a:rPr lang="en-US" altLang="en-US" dirty="0"/>
              <a:t>.</a:t>
            </a:r>
          </a:p>
          <a:p>
            <a:r>
              <a:rPr lang="x-none" altLang="en-US" dirty="0"/>
              <a:t>É aonde se coloca "configuraç</a:t>
            </a:r>
            <a:r>
              <a:rPr lang="pt-BR" altLang="en-US" dirty="0" err="1"/>
              <a:t>ões</a:t>
            </a:r>
            <a:r>
              <a:rPr lang="x-none" altLang="en-US" dirty="0"/>
              <a:t>" </a:t>
            </a:r>
            <a:r>
              <a:rPr lang="en-US" altLang="en-US" dirty="0"/>
              <a:t>no geral, </a:t>
            </a:r>
            <a:r>
              <a:rPr lang="en-US" altLang="en-US" dirty="0" err="1"/>
              <a:t>por</a:t>
            </a:r>
            <a:r>
              <a:rPr lang="en-US" altLang="en-US" dirty="0"/>
              <a:t> </a:t>
            </a:r>
            <a:r>
              <a:rPr lang="en-US" altLang="en-US" dirty="0" err="1"/>
              <a:t>exemplo</a:t>
            </a:r>
            <a:r>
              <a:rPr lang="en-US" altLang="en-US" dirty="0"/>
              <a:t> </a:t>
            </a:r>
            <a:r>
              <a:rPr lang="en-US" altLang="en-US" dirty="0" err="1"/>
              <a:t>configuração</a:t>
            </a:r>
            <a:r>
              <a:rPr lang="en-US" altLang="en-US" dirty="0"/>
              <a:t> </a:t>
            </a:r>
            <a:r>
              <a:rPr lang="x-none" altLang="en-US" dirty="0"/>
              <a:t>das portas, das comunicações e de todo o resto.</a:t>
            </a:r>
            <a:endParaRPr lang="en-US" altLang="en-US" dirty="0"/>
          </a:p>
          <a:p>
            <a:r>
              <a:rPr lang="en-US" altLang="en-US" dirty="0"/>
              <a:t>E</a:t>
            </a:r>
            <a:r>
              <a:rPr lang="pt-BR" altLang="en-US" dirty="0"/>
              <a:t> as </a:t>
            </a:r>
            <a:r>
              <a:rPr lang="pt-BR" altLang="en-US" dirty="0" err="1"/>
              <a:t>intruções</a:t>
            </a:r>
            <a:r>
              <a:rPr lang="pt-BR" altLang="en-US" dirty="0"/>
              <a:t> </a:t>
            </a:r>
            <a:r>
              <a:rPr lang="pt-BR" altLang="en-US" dirty="0" err="1"/>
              <a:t>inciais</a:t>
            </a:r>
            <a:r>
              <a:rPr lang="pt-BR" altLang="en-US" dirty="0"/>
              <a:t>, por exemplo deixar os LEDs desligados, enviar uma mensagem de inicialização ou </a:t>
            </a:r>
            <a:r>
              <a:rPr lang="pt-BR" altLang="en-US" dirty="0" err="1"/>
              <a:t>printar</a:t>
            </a:r>
            <a:r>
              <a:rPr lang="pt-BR" altLang="en-US" dirty="0"/>
              <a:t> em uma </a:t>
            </a:r>
            <a:r>
              <a:rPr lang="pt-BR" altLang="en-US" dirty="0" err="1"/>
              <a:t>lcd</a:t>
            </a:r>
            <a:r>
              <a:rPr lang="pt-BR" altLang="en-US" dirty="0"/>
              <a:t>.</a:t>
            </a:r>
            <a:endParaRPr lang="x-none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1021</TotalTime>
  <Words>1402</Words>
  <Application>Microsoft Office PowerPoint</Application>
  <PresentationFormat>Widescreen</PresentationFormat>
  <Paragraphs>167</Paragraphs>
  <Slides>50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Century Gothic</vt:lpstr>
      <vt:lpstr>Wingdings 3</vt:lpstr>
      <vt:lpstr>Cacho</vt:lpstr>
      <vt:lpstr>Arduino</vt:lpstr>
      <vt:lpstr>O que é o Arduino?</vt:lpstr>
      <vt:lpstr>O que iremos aprender hoje?</vt:lpstr>
      <vt:lpstr>Tipos de Arduino</vt:lpstr>
      <vt:lpstr>Projetos</vt:lpstr>
      <vt:lpstr>Projetos</vt:lpstr>
      <vt:lpstr>Projetos</vt:lpstr>
      <vt:lpstr>Introduzindo ao Arduino</vt:lpstr>
      <vt:lpstr>void setup () { }</vt:lpstr>
      <vt:lpstr>void loop () { }</vt:lpstr>
      <vt:lpstr>pinMode (pino, OUTPUT/INPUT);</vt:lpstr>
      <vt:lpstr>digitalWrite (pino, HIGH/LOW);</vt:lpstr>
      <vt:lpstr>delay(milisegundos);</vt:lpstr>
      <vt:lpstr>Blink </vt:lpstr>
      <vt:lpstr>Tipos de variáveis</vt:lpstr>
      <vt:lpstr>digitalRead (pino);</vt:lpstr>
      <vt:lpstr>Operadores Booleanos</vt:lpstr>
      <vt:lpstr>Prática</vt:lpstr>
      <vt:lpstr>Blink Alterado </vt:lpstr>
      <vt:lpstr>Operadores de comparação</vt:lpstr>
      <vt:lpstr>if (condição) { }</vt:lpstr>
      <vt:lpstr>If (condição) {} else {}</vt:lpstr>
      <vt:lpstr>while(condição) { }</vt:lpstr>
      <vt:lpstr>Prática</vt:lpstr>
      <vt:lpstr>Botão </vt:lpstr>
      <vt:lpstr>Botão </vt:lpstr>
      <vt:lpstr>Serial.begin(velocidade);</vt:lpstr>
      <vt:lpstr>Serial.print (valor);</vt:lpstr>
      <vt:lpstr>analogRead(pino);</vt:lpstr>
      <vt:lpstr>map</vt:lpstr>
      <vt:lpstr>Prática</vt:lpstr>
      <vt:lpstr>Serial </vt:lpstr>
      <vt:lpstr>Serial </vt:lpstr>
      <vt:lpstr>Prática</vt:lpstr>
      <vt:lpstr>Serial </vt:lpstr>
      <vt:lpstr>Serial </vt:lpstr>
      <vt:lpstr>for (inicialização; condição; incremento) { }</vt:lpstr>
      <vt:lpstr>Prática</vt:lpstr>
      <vt:lpstr>analogRead</vt:lpstr>
      <vt:lpstr>Prática</vt:lpstr>
      <vt:lpstr>analogRead</vt:lpstr>
      <vt:lpstr>analogRead(pin)</vt:lpstr>
      <vt:lpstr>PWM - Pulse Width Modulation</vt:lpstr>
      <vt:lpstr>analogWrite(pin, valor)</vt:lpstr>
      <vt:lpstr>analogWrite</vt:lpstr>
      <vt:lpstr>AttachInterrupt</vt:lpstr>
      <vt:lpstr>AttachInterrupt</vt:lpstr>
      <vt:lpstr>AttachInterrupt</vt:lpstr>
      <vt:lpstr>AttachInterrupt</vt:lpstr>
      <vt:lpstr>Referências: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felipe</dc:creator>
  <cp:lastModifiedBy>Felipe Santos</cp:lastModifiedBy>
  <cp:revision>57</cp:revision>
  <dcterms:created xsi:type="dcterms:W3CDTF">2017-10-12T22:58:38Z</dcterms:created>
  <dcterms:modified xsi:type="dcterms:W3CDTF">2018-05-05T19:52:55Z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1046-10.1.0.5707</vt:lpwstr>
  </property>
</Properties>
</file>